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2"/>
  </p:notesMasterIdLst>
  <p:sldIdLst>
    <p:sldId id="257" r:id="rId2"/>
    <p:sldId id="258" r:id="rId3"/>
    <p:sldId id="264" r:id="rId4"/>
    <p:sldId id="265" r:id="rId5"/>
    <p:sldId id="266" r:id="rId6"/>
    <p:sldId id="259" r:id="rId7"/>
    <p:sldId id="260" r:id="rId8"/>
    <p:sldId id="261" r:id="rId9"/>
    <p:sldId id="262" r:id="rId10"/>
    <p:sldId id="267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80" d="100"/>
          <a:sy n="80" d="100"/>
        </p:scale>
        <p:origin x="-774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A579B8-7A9E-4CA7-AF70-6FA59B2BE7EF}" type="doc">
      <dgm:prSet loTypeId="urn:microsoft.com/office/officeart/2005/8/layout/pyramid1" loCatId="pyramid" qsTypeId="urn:microsoft.com/office/officeart/2005/8/quickstyle/3d1" qsCatId="3D" csTypeId="urn:microsoft.com/office/officeart/2005/8/colors/accent2_5" csCatId="accent2" phldr="1"/>
      <dgm:spPr/>
    </dgm:pt>
    <dgm:pt modelId="{01AB6917-9416-499B-AE71-561CA9E01417}">
      <dgm:prSet phldrT="[Text]"/>
      <dgm:spPr/>
      <dgm:t>
        <a:bodyPr/>
        <a:lstStyle/>
        <a:p>
          <a:r>
            <a:rPr lang="de-DE" dirty="0" smtClean="0"/>
            <a:t>RL zum Datenschutz</a:t>
          </a:r>
        </a:p>
      </dgm:t>
    </dgm:pt>
    <dgm:pt modelId="{01F18421-D84B-44D0-B34B-013BA7E6805F}" type="parTrans" cxnId="{8B3536E6-D828-4C0A-B62A-23BDD952A2E8}">
      <dgm:prSet/>
      <dgm:spPr/>
      <dgm:t>
        <a:bodyPr/>
        <a:lstStyle/>
        <a:p>
          <a:endParaRPr lang="de-DE"/>
        </a:p>
      </dgm:t>
    </dgm:pt>
    <dgm:pt modelId="{5E3BF7F6-D0BC-4AAE-A6E8-41B6FC8E0A80}" type="sibTrans" cxnId="{8B3536E6-D828-4C0A-B62A-23BDD952A2E8}">
      <dgm:prSet/>
      <dgm:spPr/>
      <dgm:t>
        <a:bodyPr/>
        <a:lstStyle/>
        <a:p>
          <a:endParaRPr lang="de-DE"/>
        </a:p>
      </dgm:t>
    </dgm:pt>
    <dgm:pt modelId="{1898523D-80D9-47E7-93AB-A2D89C70C67A}">
      <dgm:prSet phldrT="[Text]"/>
      <dgm:spPr/>
      <dgm:t>
        <a:bodyPr/>
        <a:lstStyle/>
        <a:p>
          <a:r>
            <a:rPr lang="de-DE" dirty="0" smtClean="0"/>
            <a:t>Sicherung und Durchsetzung des Datenschutzes im Betrieb:</a:t>
          </a:r>
          <a:endParaRPr lang="de-DE" dirty="0"/>
        </a:p>
      </dgm:t>
    </dgm:pt>
    <dgm:pt modelId="{696B2294-2F29-489B-AF0C-65E6859BF298}" type="parTrans" cxnId="{867EC621-5087-476B-9AC1-1C62A9CFB0E5}">
      <dgm:prSet/>
      <dgm:spPr/>
      <dgm:t>
        <a:bodyPr/>
        <a:lstStyle/>
        <a:p>
          <a:endParaRPr lang="de-DE"/>
        </a:p>
      </dgm:t>
    </dgm:pt>
    <dgm:pt modelId="{41E5F5F7-98F1-4F54-802C-08AD3CEE3CF6}" type="sibTrans" cxnId="{867EC621-5087-476B-9AC1-1C62A9CFB0E5}">
      <dgm:prSet/>
      <dgm:spPr/>
      <dgm:t>
        <a:bodyPr/>
        <a:lstStyle/>
        <a:p>
          <a:endParaRPr lang="de-DE"/>
        </a:p>
      </dgm:t>
    </dgm:pt>
    <dgm:pt modelId="{20E54CD4-E6E1-4F5B-B52C-676635D155E5}">
      <dgm:prSet/>
      <dgm:spPr/>
      <dgm:t>
        <a:bodyPr/>
        <a:lstStyle/>
        <a:p>
          <a:r>
            <a:rPr lang="de-DE" dirty="0" smtClean="0"/>
            <a:t>Verfassungsrecht</a:t>
          </a:r>
          <a:endParaRPr lang="de-DE" dirty="0"/>
        </a:p>
      </dgm:t>
    </dgm:pt>
    <dgm:pt modelId="{58BAB31E-9EB9-4556-82D3-1219C4D188CB}" type="parTrans" cxnId="{5BF75DC4-D7A8-4442-93C6-4E03B84A11BD}">
      <dgm:prSet/>
      <dgm:spPr/>
      <dgm:t>
        <a:bodyPr/>
        <a:lstStyle/>
        <a:p>
          <a:endParaRPr lang="de-DE"/>
        </a:p>
      </dgm:t>
    </dgm:pt>
    <dgm:pt modelId="{653070FC-EA8F-4486-9BA2-7AE02DD0A9ED}" type="sibTrans" cxnId="{5BF75DC4-D7A8-4442-93C6-4E03B84A11BD}">
      <dgm:prSet/>
      <dgm:spPr/>
      <dgm:t>
        <a:bodyPr/>
        <a:lstStyle/>
        <a:p>
          <a:endParaRPr lang="de-DE"/>
        </a:p>
      </dgm:t>
    </dgm:pt>
    <dgm:pt modelId="{5E8C5A25-4B2B-4EE1-8C1F-0BCB829886F7}">
      <dgm:prSet/>
      <dgm:spPr/>
      <dgm:t>
        <a:bodyPr/>
        <a:lstStyle/>
        <a:p>
          <a:r>
            <a:rPr lang="de-DE" dirty="0" smtClean="0"/>
            <a:t>BDSG und Landesdatenschutzgesetze</a:t>
          </a:r>
          <a:endParaRPr lang="de-DE" dirty="0"/>
        </a:p>
      </dgm:t>
    </dgm:pt>
    <dgm:pt modelId="{553CEA00-9335-4EC3-9A0A-A707F80CA6B9}" type="parTrans" cxnId="{5D898FDD-F35C-43EB-901F-8F0E0B0741E8}">
      <dgm:prSet/>
      <dgm:spPr/>
      <dgm:t>
        <a:bodyPr/>
        <a:lstStyle/>
        <a:p>
          <a:endParaRPr lang="de-DE"/>
        </a:p>
      </dgm:t>
    </dgm:pt>
    <dgm:pt modelId="{8EBCA8C4-7CD0-423C-BD9E-15ABA4A5409B}" type="sibTrans" cxnId="{5D898FDD-F35C-43EB-901F-8F0E0B0741E8}">
      <dgm:prSet/>
      <dgm:spPr/>
      <dgm:t>
        <a:bodyPr/>
        <a:lstStyle/>
        <a:p>
          <a:endParaRPr lang="de-DE"/>
        </a:p>
      </dgm:t>
    </dgm:pt>
    <dgm:pt modelId="{9766A6A3-8410-4276-9C03-1780E7803A55}">
      <dgm:prSet/>
      <dgm:spPr/>
      <dgm:t>
        <a:bodyPr/>
        <a:lstStyle/>
        <a:p>
          <a:r>
            <a:rPr lang="de-DE" dirty="0" smtClean="0"/>
            <a:t>Aufsichtsbehörden, Betrieblicher Datenschutzbeauftragter, Betriebs-/oder Personalrat und Arbeitsgerichtsbarkeit</a:t>
          </a:r>
          <a:endParaRPr lang="de-DE" dirty="0"/>
        </a:p>
      </dgm:t>
    </dgm:pt>
    <dgm:pt modelId="{93786F10-7038-4906-B64D-99EF32F996A6}" type="parTrans" cxnId="{DEC06582-C23F-454F-8256-72010C2D3BBA}">
      <dgm:prSet/>
      <dgm:spPr/>
      <dgm:t>
        <a:bodyPr/>
        <a:lstStyle/>
        <a:p>
          <a:endParaRPr lang="de-DE"/>
        </a:p>
      </dgm:t>
    </dgm:pt>
    <dgm:pt modelId="{1058CE2C-1AF8-4E59-8E14-992D5D45ED38}" type="sibTrans" cxnId="{DEC06582-C23F-454F-8256-72010C2D3BBA}">
      <dgm:prSet/>
      <dgm:spPr/>
      <dgm:t>
        <a:bodyPr/>
        <a:lstStyle/>
        <a:p>
          <a:endParaRPr lang="de-DE"/>
        </a:p>
      </dgm:t>
    </dgm:pt>
    <dgm:pt modelId="{1BC120FA-8648-4985-98C7-5F4BC39D60D9}" type="pres">
      <dgm:prSet presAssocID="{A6A579B8-7A9E-4CA7-AF70-6FA59B2BE7EF}" presName="Name0" presStyleCnt="0">
        <dgm:presLayoutVars>
          <dgm:dir/>
          <dgm:animLvl val="lvl"/>
          <dgm:resizeHandles val="exact"/>
        </dgm:presLayoutVars>
      </dgm:prSet>
      <dgm:spPr/>
    </dgm:pt>
    <dgm:pt modelId="{F6EA2D25-0C4C-49E2-9B95-7E674A09664C}" type="pres">
      <dgm:prSet presAssocID="{01AB6917-9416-499B-AE71-561CA9E01417}" presName="Name8" presStyleCnt="0"/>
      <dgm:spPr/>
    </dgm:pt>
    <dgm:pt modelId="{4611230A-B4AD-4688-BEF2-05315C985C47}" type="pres">
      <dgm:prSet presAssocID="{01AB6917-9416-499B-AE71-561CA9E01417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52436C8-D97E-4075-BEAF-4ECC5A5CA1B8}" type="pres">
      <dgm:prSet presAssocID="{01AB6917-9416-499B-AE71-561CA9E014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01D8CB5-C395-482D-9BC6-CF26CB17FD4A}" type="pres">
      <dgm:prSet presAssocID="{20E54CD4-E6E1-4F5B-B52C-676635D155E5}" presName="Name8" presStyleCnt="0"/>
      <dgm:spPr/>
    </dgm:pt>
    <dgm:pt modelId="{A6EDCDB5-F85B-43CA-AAAB-759ABE1942A0}" type="pres">
      <dgm:prSet presAssocID="{20E54CD4-E6E1-4F5B-B52C-676635D155E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66E554C-802E-4E14-8AEF-4548B6DBF545}" type="pres">
      <dgm:prSet presAssocID="{20E54CD4-E6E1-4F5B-B52C-676635D155E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9982592-294F-4AD8-8032-431CAFF146FE}" type="pres">
      <dgm:prSet presAssocID="{5E8C5A25-4B2B-4EE1-8C1F-0BCB829886F7}" presName="Name8" presStyleCnt="0"/>
      <dgm:spPr/>
    </dgm:pt>
    <dgm:pt modelId="{428052E0-89D3-4B58-B06C-A0D4AFEA514E}" type="pres">
      <dgm:prSet presAssocID="{5E8C5A25-4B2B-4EE1-8C1F-0BCB829886F7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D3381E7-DF4E-4442-8ABD-91F961BB6FAB}" type="pres">
      <dgm:prSet presAssocID="{5E8C5A25-4B2B-4EE1-8C1F-0BCB829886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D8C2B7-D165-4052-9EAB-9BB164636E0A}" type="pres">
      <dgm:prSet presAssocID="{1898523D-80D9-47E7-93AB-A2D89C70C67A}" presName="Name8" presStyleCnt="0"/>
      <dgm:spPr/>
    </dgm:pt>
    <dgm:pt modelId="{C9EFDB80-38F7-4ED9-B755-79925D5DEFCA}" type="pres">
      <dgm:prSet presAssocID="{1898523D-80D9-47E7-93AB-A2D89C70C67A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AC5D60-361D-4317-8305-342FAAADF84F}" type="pres">
      <dgm:prSet presAssocID="{1898523D-80D9-47E7-93AB-A2D89C70C67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71FE604-873C-4652-9568-DB80293B3054}" type="pres">
      <dgm:prSet presAssocID="{9766A6A3-8410-4276-9C03-1780E7803A55}" presName="Name8" presStyleCnt="0"/>
      <dgm:spPr/>
    </dgm:pt>
    <dgm:pt modelId="{98DC3B6E-40BB-42CC-B204-F38EEDF05A65}" type="pres">
      <dgm:prSet presAssocID="{9766A6A3-8410-4276-9C03-1780E7803A55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C5EBCC-E519-4E20-AE07-668E576B647B}" type="pres">
      <dgm:prSet presAssocID="{9766A6A3-8410-4276-9C03-1780E7803A5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4357E0A-E267-46DE-B6F4-FCC0F51D57D5}" type="presOf" srcId="{A6A579B8-7A9E-4CA7-AF70-6FA59B2BE7EF}" destId="{1BC120FA-8648-4985-98C7-5F4BC39D60D9}" srcOrd="0" destOrd="0" presId="urn:microsoft.com/office/officeart/2005/8/layout/pyramid1"/>
    <dgm:cxn modelId="{42E827CA-1F74-4CBD-A869-C204127471AB}" type="presOf" srcId="{5E8C5A25-4B2B-4EE1-8C1F-0BCB829886F7}" destId="{428052E0-89D3-4B58-B06C-A0D4AFEA514E}" srcOrd="0" destOrd="0" presId="urn:microsoft.com/office/officeart/2005/8/layout/pyramid1"/>
    <dgm:cxn modelId="{36280AA3-F631-4CF3-9129-123C9D2249CA}" type="presOf" srcId="{1898523D-80D9-47E7-93AB-A2D89C70C67A}" destId="{18AC5D60-361D-4317-8305-342FAAADF84F}" srcOrd="1" destOrd="0" presId="urn:microsoft.com/office/officeart/2005/8/layout/pyramid1"/>
    <dgm:cxn modelId="{97BA46B9-BFC6-4836-8425-9DFB1090C9C9}" type="presOf" srcId="{1898523D-80D9-47E7-93AB-A2D89C70C67A}" destId="{C9EFDB80-38F7-4ED9-B755-79925D5DEFCA}" srcOrd="0" destOrd="0" presId="urn:microsoft.com/office/officeart/2005/8/layout/pyramid1"/>
    <dgm:cxn modelId="{FEB765F9-6C49-436A-BF07-10E58F44B74B}" type="presOf" srcId="{9766A6A3-8410-4276-9C03-1780E7803A55}" destId="{F3C5EBCC-E519-4E20-AE07-668E576B647B}" srcOrd="1" destOrd="0" presId="urn:microsoft.com/office/officeart/2005/8/layout/pyramid1"/>
    <dgm:cxn modelId="{8B3536E6-D828-4C0A-B62A-23BDD952A2E8}" srcId="{A6A579B8-7A9E-4CA7-AF70-6FA59B2BE7EF}" destId="{01AB6917-9416-499B-AE71-561CA9E01417}" srcOrd="0" destOrd="0" parTransId="{01F18421-D84B-44D0-B34B-013BA7E6805F}" sibTransId="{5E3BF7F6-D0BC-4AAE-A6E8-41B6FC8E0A80}"/>
    <dgm:cxn modelId="{3EFBE17D-6D45-4A57-A0D8-3079A05A9946}" type="presOf" srcId="{20E54CD4-E6E1-4F5B-B52C-676635D155E5}" destId="{E66E554C-802E-4E14-8AEF-4548B6DBF545}" srcOrd="1" destOrd="0" presId="urn:microsoft.com/office/officeart/2005/8/layout/pyramid1"/>
    <dgm:cxn modelId="{34043FCA-2CF3-4D3D-AC95-AD676FD0F2C8}" type="presOf" srcId="{20E54CD4-E6E1-4F5B-B52C-676635D155E5}" destId="{A6EDCDB5-F85B-43CA-AAAB-759ABE1942A0}" srcOrd="0" destOrd="0" presId="urn:microsoft.com/office/officeart/2005/8/layout/pyramid1"/>
    <dgm:cxn modelId="{5BF75DC4-D7A8-4442-93C6-4E03B84A11BD}" srcId="{A6A579B8-7A9E-4CA7-AF70-6FA59B2BE7EF}" destId="{20E54CD4-E6E1-4F5B-B52C-676635D155E5}" srcOrd="1" destOrd="0" parTransId="{58BAB31E-9EB9-4556-82D3-1219C4D188CB}" sibTransId="{653070FC-EA8F-4486-9BA2-7AE02DD0A9ED}"/>
    <dgm:cxn modelId="{DA16B705-AE98-423F-ADA8-66E6CA82A7F1}" type="presOf" srcId="{01AB6917-9416-499B-AE71-561CA9E01417}" destId="{052436C8-D97E-4075-BEAF-4ECC5A5CA1B8}" srcOrd="1" destOrd="0" presId="urn:microsoft.com/office/officeart/2005/8/layout/pyramid1"/>
    <dgm:cxn modelId="{E1D06A1B-5289-400C-8186-17B1856EC6B4}" type="presOf" srcId="{01AB6917-9416-499B-AE71-561CA9E01417}" destId="{4611230A-B4AD-4688-BEF2-05315C985C47}" srcOrd="0" destOrd="0" presId="urn:microsoft.com/office/officeart/2005/8/layout/pyramid1"/>
    <dgm:cxn modelId="{5D898FDD-F35C-43EB-901F-8F0E0B0741E8}" srcId="{A6A579B8-7A9E-4CA7-AF70-6FA59B2BE7EF}" destId="{5E8C5A25-4B2B-4EE1-8C1F-0BCB829886F7}" srcOrd="2" destOrd="0" parTransId="{553CEA00-9335-4EC3-9A0A-A707F80CA6B9}" sibTransId="{8EBCA8C4-7CD0-423C-BD9E-15ABA4A5409B}"/>
    <dgm:cxn modelId="{867EC621-5087-476B-9AC1-1C62A9CFB0E5}" srcId="{A6A579B8-7A9E-4CA7-AF70-6FA59B2BE7EF}" destId="{1898523D-80D9-47E7-93AB-A2D89C70C67A}" srcOrd="3" destOrd="0" parTransId="{696B2294-2F29-489B-AF0C-65E6859BF298}" sibTransId="{41E5F5F7-98F1-4F54-802C-08AD3CEE3CF6}"/>
    <dgm:cxn modelId="{DEC06582-C23F-454F-8256-72010C2D3BBA}" srcId="{A6A579B8-7A9E-4CA7-AF70-6FA59B2BE7EF}" destId="{9766A6A3-8410-4276-9C03-1780E7803A55}" srcOrd="4" destOrd="0" parTransId="{93786F10-7038-4906-B64D-99EF32F996A6}" sibTransId="{1058CE2C-1AF8-4E59-8E14-992D5D45ED38}"/>
    <dgm:cxn modelId="{FE848BCB-205D-4498-8375-3FD8B6EC153A}" type="presOf" srcId="{5E8C5A25-4B2B-4EE1-8C1F-0BCB829886F7}" destId="{1D3381E7-DF4E-4442-8ABD-91F961BB6FAB}" srcOrd="1" destOrd="0" presId="urn:microsoft.com/office/officeart/2005/8/layout/pyramid1"/>
    <dgm:cxn modelId="{81031813-7584-45C1-9F1B-55FE5FAA1D26}" type="presOf" srcId="{9766A6A3-8410-4276-9C03-1780E7803A55}" destId="{98DC3B6E-40BB-42CC-B204-F38EEDF05A65}" srcOrd="0" destOrd="0" presId="urn:microsoft.com/office/officeart/2005/8/layout/pyramid1"/>
    <dgm:cxn modelId="{48D9E17B-666D-4DC0-A315-9020066AB929}" type="presParOf" srcId="{1BC120FA-8648-4985-98C7-5F4BC39D60D9}" destId="{F6EA2D25-0C4C-49E2-9B95-7E674A09664C}" srcOrd="0" destOrd="0" presId="urn:microsoft.com/office/officeart/2005/8/layout/pyramid1"/>
    <dgm:cxn modelId="{0B649E48-6981-4ABE-A227-98973A26CD50}" type="presParOf" srcId="{F6EA2D25-0C4C-49E2-9B95-7E674A09664C}" destId="{4611230A-B4AD-4688-BEF2-05315C985C47}" srcOrd="0" destOrd="0" presId="urn:microsoft.com/office/officeart/2005/8/layout/pyramid1"/>
    <dgm:cxn modelId="{FBA041D1-38F6-44B1-B727-9B7CC3EE5C52}" type="presParOf" srcId="{F6EA2D25-0C4C-49E2-9B95-7E674A09664C}" destId="{052436C8-D97E-4075-BEAF-4ECC5A5CA1B8}" srcOrd="1" destOrd="0" presId="urn:microsoft.com/office/officeart/2005/8/layout/pyramid1"/>
    <dgm:cxn modelId="{42BF81A3-BF42-40B2-ADB8-B94909BFB0BF}" type="presParOf" srcId="{1BC120FA-8648-4985-98C7-5F4BC39D60D9}" destId="{F01D8CB5-C395-482D-9BC6-CF26CB17FD4A}" srcOrd="1" destOrd="0" presId="urn:microsoft.com/office/officeart/2005/8/layout/pyramid1"/>
    <dgm:cxn modelId="{FD303470-2497-4FC4-8214-D29409944B78}" type="presParOf" srcId="{F01D8CB5-C395-482D-9BC6-CF26CB17FD4A}" destId="{A6EDCDB5-F85B-43CA-AAAB-759ABE1942A0}" srcOrd="0" destOrd="0" presId="urn:microsoft.com/office/officeart/2005/8/layout/pyramid1"/>
    <dgm:cxn modelId="{5AB0F0CA-64CE-4891-8781-103F54880ED7}" type="presParOf" srcId="{F01D8CB5-C395-482D-9BC6-CF26CB17FD4A}" destId="{E66E554C-802E-4E14-8AEF-4548B6DBF545}" srcOrd="1" destOrd="0" presId="urn:microsoft.com/office/officeart/2005/8/layout/pyramid1"/>
    <dgm:cxn modelId="{20992EEC-69FF-47AE-BCC0-367171E475DF}" type="presParOf" srcId="{1BC120FA-8648-4985-98C7-5F4BC39D60D9}" destId="{09982592-294F-4AD8-8032-431CAFF146FE}" srcOrd="2" destOrd="0" presId="urn:microsoft.com/office/officeart/2005/8/layout/pyramid1"/>
    <dgm:cxn modelId="{89CA72C6-18D2-47FD-9039-0262FEE6F468}" type="presParOf" srcId="{09982592-294F-4AD8-8032-431CAFF146FE}" destId="{428052E0-89D3-4B58-B06C-A0D4AFEA514E}" srcOrd="0" destOrd="0" presId="urn:microsoft.com/office/officeart/2005/8/layout/pyramid1"/>
    <dgm:cxn modelId="{B6C02504-2682-4022-9795-8AD46CA22DB8}" type="presParOf" srcId="{09982592-294F-4AD8-8032-431CAFF146FE}" destId="{1D3381E7-DF4E-4442-8ABD-91F961BB6FAB}" srcOrd="1" destOrd="0" presId="urn:microsoft.com/office/officeart/2005/8/layout/pyramid1"/>
    <dgm:cxn modelId="{C8A45D16-993B-4A54-B27D-CAC1C09F5FBF}" type="presParOf" srcId="{1BC120FA-8648-4985-98C7-5F4BC39D60D9}" destId="{EAD8C2B7-D165-4052-9EAB-9BB164636E0A}" srcOrd="3" destOrd="0" presId="urn:microsoft.com/office/officeart/2005/8/layout/pyramid1"/>
    <dgm:cxn modelId="{A762BC05-F288-4A3E-9772-71580B8DFBC5}" type="presParOf" srcId="{EAD8C2B7-D165-4052-9EAB-9BB164636E0A}" destId="{C9EFDB80-38F7-4ED9-B755-79925D5DEFCA}" srcOrd="0" destOrd="0" presId="urn:microsoft.com/office/officeart/2005/8/layout/pyramid1"/>
    <dgm:cxn modelId="{C560A7AE-592B-47C0-90A6-60CA5DBA9618}" type="presParOf" srcId="{EAD8C2B7-D165-4052-9EAB-9BB164636E0A}" destId="{18AC5D60-361D-4317-8305-342FAAADF84F}" srcOrd="1" destOrd="0" presId="urn:microsoft.com/office/officeart/2005/8/layout/pyramid1"/>
    <dgm:cxn modelId="{7174D6D8-525F-48D8-B144-8A112BF6BB8B}" type="presParOf" srcId="{1BC120FA-8648-4985-98C7-5F4BC39D60D9}" destId="{871FE604-873C-4652-9568-DB80293B3054}" srcOrd="4" destOrd="0" presId="urn:microsoft.com/office/officeart/2005/8/layout/pyramid1"/>
    <dgm:cxn modelId="{78FE2742-05CE-43B5-8B32-EDF7304B2588}" type="presParOf" srcId="{871FE604-873C-4652-9568-DB80293B3054}" destId="{98DC3B6E-40BB-42CC-B204-F38EEDF05A65}" srcOrd="0" destOrd="0" presId="urn:microsoft.com/office/officeart/2005/8/layout/pyramid1"/>
    <dgm:cxn modelId="{B810A23B-86EE-4546-9D55-F6D722DDA928}" type="presParOf" srcId="{871FE604-873C-4652-9568-DB80293B3054}" destId="{F3C5EBCC-E519-4E20-AE07-668E576B647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3235F2-15A7-4221-8A1B-5FE71C52EECA}" type="datetimeFigureOut">
              <a:rPr lang="de-DE"/>
              <a:pPr>
                <a:defRPr/>
              </a:pPr>
              <a:t>18.04.2012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B4E0A6-DCFE-477A-97D0-F8FC53082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208920-65A1-4D48-BA0F-ECF5F150D5D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BDFE6-B29D-48CF-B39B-E860F0D66546}" type="datetime1">
              <a:rPr lang="de-DE"/>
              <a:pPr>
                <a:defRPr/>
              </a:pPr>
              <a:t>18.04.2012</a:t>
            </a:fld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575C0-8E20-4042-A57E-736F8374BC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B803F-36D1-4B20-838C-9D4F6D52CED6}" type="datetime1">
              <a:rPr lang="de-DE"/>
              <a:pPr>
                <a:defRPr/>
              </a:pPr>
              <a:t>18.04.2012</a:t>
            </a:fld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1294D-32E7-473E-9F51-F5B1A517FC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1143000"/>
            <a:ext cx="19431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143000"/>
            <a:ext cx="56769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A19FD-A993-402A-BAB9-5B3B63ACC2CD}" type="datetime1">
              <a:rPr lang="de-DE"/>
              <a:pPr>
                <a:defRPr/>
              </a:pPr>
              <a:t>18.04.2012</a:t>
            </a:fld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781E5-5922-41EA-AA8C-3EEA27FFEF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6CD03-8565-4F40-AFA6-0D0DB74B251B}" type="datetime1">
              <a:rPr lang="de-DE"/>
              <a:pPr>
                <a:defRPr/>
              </a:pPr>
              <a:t>18.04.2012</a:t>
            </a:fld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A0E08-1A33-4D6B-8E86-3112C86B13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B631-DEFD-4AA4-801B-B9B97B19E0BB}" type="datetime1">
              <a:rPr lang="de-DE"/>
              <a:pPr>
                <a:defRPr/>
              </a:pPr>
              <a:t>18.04.2012</a:t>
            </a:fld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5A58-93C9-41B5-9434-3E13415822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2362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33851-B5B3-488F-A14C-480332D0C0D3}" type="datetime1">
              <a:rPr lang="de-DE"/>
              <a:pPr>
                <a:defRPr/>
              </a:pPr>
              <a:t>18.04.2012</a:t>
            </a:fld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EA0F8-884F-4D5A-8E6E-D97CD4CF5C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CECBE-3DC8-4629-AF21-810DFB757713}" type="datetime1">
              <a:rPr lang="de-DE"/>
              <a:pPr>
                <a:defRPr/>
              </a:pPr>
              <a:t>18.04.2012</a:t>
            </a:fld>
            <a:endParaRPr lang="de-DE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757C9-210F-477A-BEBC-5E1D1B6F38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625CA-7C53-4311-A8D3-EC8576813477}" type="datetime1">
              <a:rPr lang="de-DE"/>
              <a:pPr>
                <a:defRPr/>
              </a:pPr>
              <a:t>18.04.2012</a:t>
            </a:fld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D7711-7151-4B98-86D2-8E83057EB2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AEB0D-D12C-40A8-9A0E-947A8A777B0B}" type="datetime1">
              <a:rPr lang="de-DE"/>
              <a:pPr>
                <a:defRPr/>
              </a:pPr>
              <a:t>18.04.2012</a:t>
            </a:fld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C3552-AB8E-475F-A05E-CE374C2318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F3785-CEC2-4C51-8EB3-775E4FB93C40}" type="datetime1">
              <a:rPr lang="de-DE"/>
              <a:pPr>
                <a:defRPr/>
              </a:pPr>
              <a:t>18.04.2012</a:t>
            </a:fld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7092B-3B3B-4C89-98E0-B5F019C85B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33EB0-2A2F-4C68-9645-07D3B3F48412}" type="datetime1">
              <a:rPr lang="de-DE"/>
              <a:pPr>
                <a:defRPr/>
              </a:pPr>
              <a:t>18.04.2012</a:t>
            </a:fld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A538E-4DC7-4396-8EDD-08B0E474BE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&#10;Master.jpg                                                     000A0A17&#10;StybloWelt                     BB1F51A6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43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362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749135A6-AA4A-42DC-904A-75414E509E8A}" type="datetime1">
              <a:rPr lang="de-DE"/>
              <a:pPr>
                <a:defRPr/>
              </a:pPr>
              <a:t>18.04.2012</a:t>
            </a:fld>
            <a:endParaRPr lang="de-DE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24F919A7-5D3A-48DC-A8DC-B09684C64E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Seite_1.jpg                                                    000A0A17&#10;StybloWelt                     BB1F51A6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163" y="0"/>
            <a:ext cx="9174163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11" descr="verdi_17mm.jpg                                                 000A0A17&#10;StybloWelt                     BB1F51A6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095875"/>
            <a:ext cx="1412875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42938" y="2500313"/>
            <a:ext cx="7772400" cy="1714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Die neue europäische Datenschutzverordnung</a:t>
            </a:r>
          </a:p>
        </p:txBody>
      </p:sp>
      <p:cxnSp>
        <p:nvCxnSpPr>
          <p:cNvPr id="14340" name="Gerade Verbindung 8"/>
          <p:cNvCxnSpPr>
            <a:cxnSpLocks noChangeShapeType="1"/>
          </p:cNvCxnSpPr>
          <p:nvPr/>
        </p:nvCxnSpPr>
        <p:spPr bwMode="auto">
          <a:xfrm>
            <a:off x="323850" y="4343400"/>
            <a:ext cx="8513763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371600" y="4724400"/>
            <a:ext cx="6400800" cy="1752600"/>
          </a:xfrm>
          <a:prstGeom prst="rect">
            <a:avLst/>
          </a:prstGeom>
          <a:noFill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de-DE" kern="0" dirty="0">
              <a:latin typeface="+mn-lt"/>
            </a:endParaRPr>
          </a:p>
        </p:txBody>
      </p:sp>
      <p:sp>
        <p:nvSpPr>
          <p:cNvPr id="14342" name="Textfeld 11"/>
          <p:cNvSpPr txBox="1">
            <a:spLocks noChangeArrowheads="1"/>
          </p:cNvSpPr>
          <p:nvPr/>
        </p:nvSpPr>
        <p:spPr bwMode="auto">
          <a:xfrm>
            <a:off x="1258888" y="5084763"/>
            <a:ext cx="5616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/>
              <a:t>Zur Rechtslage in Deutschland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11267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9CD823-BC70-4359-80DC-72591344CB3F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de-DE"/>
          </a:p>
        </p:txBody>
      </p:sp>
      <p:sp>
        <p:nvSpPr>
          <p:cNvPr id="24579" name="Textfeld 3"/>
          <p:cNvSpPr txBox="1">
            <a:spLocks noChangeArrowheads="1"/>
          </p:cNvSpPr>
          <p:nvPr/>
        </p:nvSpPr>
        <p:spPr bwMode="auto">
          <a:xfrm>
            <a:off x="900113" y="2349500"/>
            <a:ext cx="69119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4400" b="1"/>
              <a:t>Vielen Dank für die Aufmerksamkeit!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1062038"/>
          </a:xfrm>
        </p:spPr>
        <p:txBody>
          <a:bodyPr/>
          <a:lstStyle/>
          <a:p>
            <a:pPr eaLnBrk="1" hangingPunct="1"/>
            <a:r>
              <a:rPr lang="de-DE" sz="2800" b="1" smtClean="0"/>
              <a:t>Übersicht zum Datenschutz in Deutschland:</a:t>
            </a:r>
          </a:p>
        </p:txBody>
      </p:sp>
      <p:sp>
        <p:nvSpPr>
          <p:cNvPr id="307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307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9828C3-82C7-4A78-8D18-7B91180D7EF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DE"/>
          </a:p>
        </p:txBody>
      </p:sp>
      <p:graphicFrame>
        <p:nvGraphicFramePr>
          <p:cNvPr id="10" name="Diagramm 9"/>
          <p:cNvGraphicFramePr/>
          <p:nvPr/>
        </p:nvGraphicFramePr>
        <p:xfrm>
          <a:off x="971600" y="2060848"/>
          <a:ext cx="712879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b="1" smtClean="0"/>
              <a:t>Datenschutz als Grundrecht:</a:t>
            </a:r>
            <a:endParaRPr lang="de-DE" sz="2800" smtClean="0"/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000" smtClean="0"/>
              <a:t>Bundesverfassungsgericht entwickelte das sog. Recht auf </a:t>
            </a:r>
            <a:r>
              <a:rPr lang="de-DE" sz="2000" u="sng" smtClean="0"/>
              <a:t>informationelle Selbstbestimmung</a:t>
            </a:r>
            <a:r>
              <a:rPr lang="de-DE" sz="2000" smtClean="0"/>
              <a:t>: jeder entscheidet über Preisgabe/Verwendung seiner Daten</a:t>
            </a:r>
          </a:p>
          <a:p>
            <a:pPr eaLnBrk="1" hangingPunct="1"/>
            <a:r>
              <a:rPr lang="de-DE" sz="2000" smtClean="0"/>
              <a:t>Gilt im öffentlichen Bereich (unmittelbar), im nicht öffentlichen Bereich ist es zu berücksichtigen</a:t>
            </a:r>
          </a:p>
          <a:p>
            <a:pPr eaLnBrk="1" hangingPunct="1"/>
            <a:r>
              <a:rPr lang="de-DE" sz="2000" smtClean="0"/>
              <a:t>Einschränkungen: Allgemeininteresse, Gesetz </a:t>
            </a:r>
          </a:p>
          <a:p>
            <a:pPr eaLnBrk="1" hangingPunct="1"/>
            <a:r>
              <a:rPr lang="de-DE" sz="2000" smtClean="0"/>
              <a:t>Folgen der Rechtsprechung:</a:t>
            </a:r>
          </a:p>
          <a:p>
            <a:pPr lvl="1" eaLnBrk="1" hangingPunct="1"/>
            <a:r>
              <a:rPr lang="de-DE" sz="1600" smtClean="0"/>
              <a:t>Zweckbestimmung und Zweckbindung der Daten notwendig</a:t>
            </a:r>
          </a:p>
          <a:p>
            <a:pPr lvl="1" eaLnBrk="1" hangingPunct="1"/>
            <a:r>
              <a:rPr lang="de-DE" sz="1600" smtClean="0"/>
              <a:t>Minimum an Daten</a:t>
            </a:r>
          </a:p>
          <a:p>
            <a:pPr lvl="1" eaLnBrk="1" hangingPunct="1"/>
            <a:r>
              <a:rPr lang="de-DE" sz="1600" smtClean="0"/>
              <a:t>Transparenz</a:t>
            </a:r>
          </a:p>
          <a:p>
            <a:pPr lvl="1" eaLnBrk="1" hangingPunct="1"/>
            <a:r>
              <a:rPr lang="de-DE" sz="1600" smtClean="0"/>
              <a:t>Beteiligung unabhängiger Datenschutzbeauftragter </a:t>
            </a:r>
          </a:p>
          <a:p>
            <a:pPr eaLnBrk="1" hangingPunct="1"/>
            <a:endParaRPr lang="de-DE" sz="2000" smtClean="0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410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DC387-CC6B-426E-8668-6536FB5326C7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b="1" smtClean="0"/>
              <a:t>Grundsätze des BDSG:</a:t>
            </a:r>
          </a:p>
        </p:txBody>
      </p:sp>
      <p:sp>
        <p:nvSpPr>
          <p:cNvPr id="17410" name="Inhaltsplatzhalter 2"/>
          <p:cNvSpPr>
            <a:spLocks noGrp="1"/>
          </p:cNvSpPr>
          <p:nvPr>
            <p:ph idx="1"/>
          </p:nvPr>
        </p:nvSpPr>
        <p:spPr>
          <a:xfrm>
            <a:off x="685800" y="2133600"/>
            <a:ext cx="8062913" cy="3962400"/>
          </a:xfrm>
        </p:spPr>
        <p:txBody>
          <a:bodyPr/>
          <a:lstStyle/>
          <a:p>
            <a:pPr eaLnBrk="1" hangingPunct="1"/>
            <a:r>
              <a:rPr lang="de-DE" sz="2000" u="sng" smtClean="0"/>
              <a:t>Zweck:</a:t>
            </a:r>
            <a:r>
              <a:rPr lang="de-DE" sz="2000" smtClean="0"/>
              <a:t> </a:t>
            </a:r>
            <a:br>
              <a:rPr lang="de-DE" sz="2000" smtClean="0"/>
            </a:br>
            <a:r>
              <a:rPr lang="de-DE" sz="2000" smtClean="0"/>
              <a:t>Schutz des Persönlichkeitsrechts beim Umgang mit personenbezogenen Daten</a:t>
            </a:r>
          </a:p>
          <a:p>
            <a:pPr eaLnBrk="1" hangingPunct="1"/>
            <a:r>
              <a:rPr lang="de-DE" sz="2000" u="sng" smtClean="0"/>
              <a:t>Inhalt:</a:t>
            </a:r>
            <a:r>
              <a:rPr lang="de-DE" sz="2000" smtClean="0"/>
              <a:t> </a:t>
            </a:r>
            <a:br>
              <a:rPr lang="de-DE" sz="2000" smtClean="0"/>
            </a:br>
            <a:r>
              <a:rPr lang="de-DE" sz="2000" smtClean="0"/>
              <a:t>Umgang mit Daten nur zulässig durch Gesetze oder mit Einwilligung des Betroffenen</a:t>
            </a:r>
          </a:p>
          <a:p>
            <a:pPr eaLnBrk="1" hangingPunct="1"/>
            <a:r>
              <a:rPr lang="de-DE" sz="2000" u="sng" smtClean="0"/>
              <a:t>Beschäftigtendatenschutz: </a:t>
            </a:r>
            <a:r>
              <a:rPr lang="de-DE" sz="2000" smtClean="0"/>
              <a:t/>
            </a:r>
            <a:br>
              <a:rPr lang="de-DE" sz="2000" smtClean="0"/>
            </a:br>
            <a:r>
              <a:rPr lang="de-DE" sz="2000" smtClean="0"/>
              <a:t>bei Zustandekommen, Durchführen oder Beendigen des Arbeitsverhältnisses, falls erforderlich</a:t>
            </a:r>
          </a:p>
          <a:p>
            <a:pPr eaLnBrk="1" hangingPunct="1"/>
            <a:r>
              <a:rPr lang="de-DE" sz="2000" smtClean="0"/>
              <a:t>Beschäftigtendatenschutz zur Aufdeckung von Straftaten</a:t>
            </a:r>
          </a:p>
          <a:p>
            <a:pPr eaLnBrk="1" hangingPunct="1"/>
            <a:r>
              <a:rPr lang="de-DE" sz="2000" smtClean="0"/>
              <a:t>Rechtsprechung enthält ansonsten viele Einzelfallentscheidungen zum Datenschutz im Arbeitsverhältnis</a:t>
            </a:r>
          </a:p>
          <a:p>
            <a:pPr eaLnBrk="1" hangingPunct="1"/>
            <a:endParaRPr lang="de-DE" sz="2000" smtClean="0"/>
          </a:p>
          <a:p>
            <a:pPr eaLnBrk="1" hangingPunct="1"/>
            <a:endParaRPr lang="de-DE" sz="2000" smtClean="0"/>
          </a:p>
          <a:p>
            <a:pPr eaLnBrk="1" hangingPunct="1"/>
            <a:endParaRPr lang="de-DE" sz="2000" smtClean="0"/>
          </a:p>
        </p:txBody>
      </p:sp>
      <p:sp>
        <p:nvSpPr>
          <p:cNvPr id="512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512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0DA5D2-08E1-4030-990A-28149F1E1D6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b="1" smtClean="0"/>
              <a:t>Weitere Akteure im Datenschutz: </a:t>
            </a:r>
          </a:p>
        </p:txBody>
      </p:sp>
      <p:sp>
        <p:nvSpPr>
          <p:cNvPr id="18434" name="Inhaltsplatzhalter 2"/>
          <p:cNvSpPr>
            <a:spLocks noGrp="1"/>
          </p:cNvSpPr>
          <p:nvPr>
            <p:ph idx="1"/>
          </p:nvPr>
        </p:nvSpPr>
        <p:spPr>
          <a:xfrm>
            <a:off x="685800" y="2205038"/>
            <a:ext cx="7772400" cy="3890962"/>
          </a:xfrm>
        </p:spPr>
        <p:txBody>
          <a:bodyPr/>
          <a:lstStyle/>
          <a:p>
            <a:pPr eaLnBrk="1" hangingPunct="1"/>
            <a:r>
              <a:rPr lang="de-DE" sz="2000" u="sng" smtClean="0"/>
              <a:t>Betrieblicher Datenschutzbeauftragter: </a:t>
            </a:r>
          </a:p>
          <a:p>
            <a:pPr lvl="1" eaLnBrk="1" hangingPunct="1"/>
            <a:r>
              <a:rPr lang="de-DE" sz="1600" smtClean="0"/>
              <a:t>jedes Unternehmen mit mehr als 9 Personen, die automatisiert Daten verarbeiten</a:t>
            </a:r>
          </a:p>
          <a:p>
            <a:pPr lvl="1" eaLnBrk="1" hangingPunct="1"/>
            <a:r>
              <a:rPr lang="de-DE" sz="1600" smtClean="0"/>
              <a:t>alle Behörden, unabhängig von der Größe</a:t>
            </a:r>
          </a:p>
          <a:p>
            <a:pPr lvl="1" eaLnBrk="1" hangingPunct="1"/>
            <a:r>
              <a:rPr lang="de-DE" sz="1600" smtClean="0"/>
              <a:t>Schriftliche Bestellung ist notwendig</a:t>
            </a:r>
          </a:p>
          <a:p>
            <a:pPr lvl="1" eaLnBrk="1" hangingPunct="1"/>
            <a:r>
              <a:rPr lang="de-DE" sz="1600" smtClean="0"/>
              <a:t>Sowohl interner als auch externer Datenschutzbeauftragter möglich</a:t>
            </a:r>
          </a:p>
          <a:p>
            <a:pPr lvl="1" eaLnBrk="1" hangingPunct="1"/>
            <a:r>
              <a:rPr lang="de-DE" sz="1600" smtClean="0"/>
              <a:t>„Schwache“ Mitbestimmungsrechte des Betriebsrates bei Bestellung</a:t>
            </a:r>
          </a:p>
          <a:p>
            <a:pPr eaLnBrk="1" hangingPunct="1"/>
            <a:r>
              <a:rPr lang="de-DE" sz="2000" u="sng" smtClean="0"/>
              <a:t>Aufsichtsbehörden:</a:t>
            </a:r>
          </a:p>
          <a:p>
            <a:pPr lvl="1" eaLnBrk="1" hangingPunct="1"/>
            <a:r>
              <a:rPr lang="de-DE" sz="1600" smtClean="0"/>
              <a:t>Bundesdatenschutzbeauftragter und Landesdatenschutzbeauftragte</a:t>
            </a:r>
          </a:p>
          <a:p>
            <a:pPr lvl="1" eaLnBrk="1" hangingPunct="1"/>
            <a:r>
              <a:rPr lang="de-DE" sz="1600" smtClean="0"/>
              <a:t>Kontrollaufgabe, Beschwerdestelle, Sanktionsstelle</a:t>
            </a:r>
            <a:endParaRPr lang="de-DE" sz="2000" smtClean="0"/>
          </a:p>
          <a:p>
            <a:pPr eaLnBrk="1" hangingPunct="1"/>
            <a:r>
              <a:rPr lang="de-DE" sz="2000" u="sng" smtClean="0"/>
              <a:t>Betriebsräte:</a:t>
            </a:r>
          </a:p>
          <a:p>
            <a:pPr lvl="1" eaLnBrk="1" hangingPunct="1"/>
            <a:r>
              <a:rPr lang="de-DE" sz="1600" smtClean="0"/>
              <a:t>Diverse Beteiligungsrechte bei Einführung von IT</a:t>
            </a:r>
          </a:p>
          <a:p>
            <a:pPr eaLnBrk="1" hangingPunct="1"/>
            <a:endParaRPr lang="de-DE" sz="2000" smtClean="0"/>
          </a:p>
        </p:txBody>
      </p:sp>
      <p:sp>
        <p:nvSpPr>
          <p:cNvPr id="6148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614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B0F224-FD30-4C75-9A2B-DC021294C6AB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b="1" smtClean="0"/>
              <a:t>Geplante EU-Datenschutzverordnung:</a:t>
            </a:r>
          </a:p>
        </p:txBody>
      </p:sp>
      <p:sp>
        <p:nvSpPr>
          <p:cNvPr id="1945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000" u="sng" smtClean="0"/>
              <a:t>Ziel</a:t>
            </a:r>
            <a:r>
              <a:rPr lang="de-DE" sz="2000" smtClean="0"/>
              <a:t> der VO soll die Vereinheitlichung des Datenschutzniveaus in Europa sein</a:t>
            </a:r>
          </a:p>
          <a:p>
            <a:pPr eaLnBrk="1" hangingPunct="1"/>
            <a:r>
              <a:rPr lang="de-DE" sz="2000" smtClean="0"/>
              <a:t>Vorschlag hat einen enormen Umfang: </a:t>
            </a:r>
            <a:br>
              <a:rPr lang="de-DE" sz="2000" smtClean="0"/>
            </a:br>
            <a:r>
              <a:rPr lang="de-DE" sz="2000" smtClean="0"/>
              <a:t>-  138 Erwägungsgründe</a:t>
            </a:r>
            <a:br>
              <a:rPr lang="de-DE" sz="2000" smtClean="0"/>
            </a:br>
            <a:r>
              <a:rPr lang="de-DE" sz="2000" smtClean="0"/>
              <a:t>-   91 Artikel</a:t>
            </a:r>
          </a:p>
          <a:p>
            <a:pPr eaLnBrk="1" hangingPunct="1"/>
            <a:r>
              <a:rPr lang="de-DE" sz="2000" u="sng" smtClean="0"/>
              <a:t>Ermächtigungsgrundlage:</a:t>
            </a:r>
            <a:r>
              <a:rPr lang="de-DE" sz="2000" smtClean="0"/>
              <a:t> Art. 16 Abs. 2 AEUV</a:t>
            </a:r>
          </a:p>
          <a:p>
            <a:pPr eaLnBrk="1" hangingPunct="1"/>
            <a:r>
              <a:rPr lang="de-DE" sz="2000" smtClean="0"/>
              <a:t>Sonderregelung der Einwilligung</a:t>
            </a:r>
          </a:p>
          <a:p>
            <a:pPr eaLnBrk="1" hangingPunct="1"/>
            <a:r>
              <a:rPr lang="de-DE" sz="2000" u="sng" smtClean="0"/>
              <a:t>NEU:</a:t>
            </a:r>
            <a:r>
              <a:rPr lang="de-DE" sz="2000" smtClean="0"/>
              <a:t> Recht auf „Vergessenwerden“ und Löschung (Art. 17)</a:t>
            </a:r>
          </a:p>
          <a:p>
            <a:pPr eaLnBrk="1" hangingPunct="1"/>
            <a:r>
              <a:rPr lang="de-DE" sz="2000" smtClean="0"/>
              <a:t>Datenschutzbeauftragter ab 250 Beschäftigte</a:t>
            </a:r>
          </a:p>
          <a:p>
            <a:pPr eaLnBrk="1" hangingPunct="1"/>
            <a:r>
              <a:rPr lang="de-DE" sz="2000" smtClean="0"/>
              <a:t>Beschäftigtendatenschutz ist in den Grenzen der VO zukünftig einzelstaatlich zu regeln</a:t>
            </a:r>
          </a:p>
        </p:txBody>
      </p:sp>
      <p:sp>
        <p:nvSpPr>
          <p:cNvPr id="7172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7173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7F5781-4937-4961-8E34-CBFE16DB013D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b="1" smtClean="0"/>
              <a:t>Auswirkungen der VO in Deutschland:</a:t>
            </a:r>
          </a:p>
        </p:txBody>
      </p:sp>
      <p:sp>
        <p:nvSpPr>
          <p:cNvPr id="2150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000" smtClean="0"/>
              <a:t>Geplante VO </a:t>
            </a:r>
            <a:r>
              <a:rPr lang="de-DE" sz="2000" u="sng" smtClean="0"/>
              <a:t>senkt</a:t>
            </a:r>
            <a:r>
              <a:rPr lang="de-DE" sz="2000" smtClean="0"/>
              <a:t> den Datenschutzstandard in Deutschland</a:t>
            </a:r>
          </a:p>
          <a:p>
            <a:pPr eaLnBrk="1" hangingPunct="1"/>
            <a:r>
              <a:rPr lang="de-DE" sz="2000" smtClean="0"/>
              <a:t>VO hat nicht die Beschäftigten im Blick, die Vereinheitlichung dient vorwiegend Binnenmarktinteressen</a:t>
            </a:r>
          </a:p>
          <a:p>
            <a:pPr eaLnBrk="1" hangingPunct="1"/>
            <a:r>
              <a:rPr lang="de-DE" sz="2000" smtClean="0"/>
              <a:t>Datenschutz-Grundrecht hat Persönlichkeitsrecht im Fokus</a:t>
            </a:r>
          </a:p>
          <a:p>
            <a:pPr eaLnBrk="1" hangingPunct="1"/>
            <a:r>
              <a:rPr lang="de-DE" sz="2000" smtClean="0"/>
              <a:t>VO sieht eine Begrenzung des Datenschutzes durch gesellschaftliche Funktion als gegeben an</a:t>
            </a:r>
          </a:p>
          <a:p>
            <a:pPr eaLnBrk="1" hangingPunct="1"/>
            <a:r>
              <a:rPr lang="de-DE" sz="2000" u="sng" smtClean="0"/>
              <a:t>Hieraus:</a:t>
            </a:r>
            <a:r>
              <a:rPr lang="de-DE" sz="2000" smtClean="0"/>
              <a:t> Kollision Grundgesetz und Unionsrecht</a:t>
            </a:r>
          </a:p>
          <a:p>
            <a:pPr eaLnBrk="1" hangingPunct="1"/>
            <a:r>
              <a:rPr lang="de-DE" sz="2000" smtClean="0"/>
              <a:t>Niedrigere Schwellenwerte für betriebliche Datenschutz-beauftragte</a:t>
            </a:r>
          </a:p>
          <a:p>
            <a:pPr eaLnBrk="1" hangingPunct="1">
              <a:buFontTx/>
              <a:buNone/>
            </a:pPr>
            <a:endParaRPr lang="de-DE" sz="2000" smtClean="0"/>
          </a:p>
        </p:txBody>
      </p:sp>
      <p:sp>
        <p:nvSpPr>
          <p:cNvPr id="819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819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07F189-F5C7-4069-8A53-73EAD08E7B6C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b="1" smtClean="0"/>
              <a:t>Weitere Auswirkungen:</a:t>
            </a:r>
          </a:p>
        </p:txBody>
      </p:sp>
      <p:sp>
        <p:nvSpPr>
          <p:cNvPr id="2253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000" smtClean="0"/>
              <a:t>Unklare Abgrenzungsregelung zum Beschäftigtendatenschutz  </a:t>
            </a:r>
          </a:p>
          <a:p>
            <a:pPr eaLnBrk="1" hangingPunct="1"/>
            <a:r>
              <a:rPr lang="de-DE" sz="2000" smtClean="0"/>
              <a:t>„in den Grenzen der VO“ = kein höherer Schutzstandard?</a:t>
            </a:r>
          </a:p>
          <a:p>
            <a:pPr eaLnBrk="1" hangingPunct="1"/>
            <a:r>
              <a:rPr lang="de-DE" sz="2000" smtClean="0"/>
              <a:t>Einwilligung im Arbeitsverhältnis, Art. 7 Abs.4: </a:t>
            </a:r>
            <a:br>
              <a:rPr lang="de-DE" sz="2000" smtClean="0"/>
            </a:br>
            <a:r>
              <a:rPr lang="de-DE" sz="2000" smtClean="0"/>
              <a:t>- ist im Grundsatz zu begrüßen – das Verhältnis zu Art. 82 ist </a:t>
            </a:r>
            <a:br>
              <a:rPr lang="de-DE" sz="2000" smtClean="0"/>
            </a:br>
            <a:r>
              <a:rPr lang="de-DE" sz="2000" smtClean="0"/>
              <a:t>  aber unklar</a:t>
            </a:r>
          </a:p>
          <a:p>
            <a:pPr eaLnBrk="1" hangingPunct="1"/>
            <a:r>
              <a:rPr lang="de-DE" sz="2000" u="sng" smtClean="0"/>
              <a:t>48</a:t>
            </a:r>
            <a:r>
              <a:rPr lang="de-DE" sz="2000" smtClean="0"/>
              <a:t> Ermächtigungsgrundlagen für </a:t>
            </a:r>
            <a:r>
              <a:rPr lang="de-DE" sz="2000" b="1" smtClean="0"/>
              <a:t>KOM</a:t>
            </a:r>
            <a:r>
              <a:rPr lang="de-DE" sz="2000" smtClean="0"/>
              <a:t> zur näheren Ausge-staltung des Datenschutzes </a:t>
            </a:r>
          </a:p>
          <a:p>
            <a:pPr eaLnBrk="1" hangingPunct="1"/>
            <a:r>
              <a:rPr lang="de-DE" sz="2000" smtClean="0"/>
              <a:t>Aufsichtsbehörden erhalten durch </a:t>
            </a:r>
            <a:r>
              <a:rPr lang="de-DE" sz="2000" b="1" smtClean="0"/>
              <a:t>KOM</a:t>
            </a:r>
            <a:r>
              <a:rPr lang="de-DE" sz="2000" smtClean="0"/>
              <a:t>-Kontrolle weniger Gestaltungsspielraum</a:t>
            </a:r>
          </a:p>
          <a:p>
            <a:pPr eaLnBrk="1" hangingPunct="1"/>
            <a:endParaRPr lang="de-DE" sz="2000" smtClean="0"/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843213" y="6248400"/>
            <a:ext cx="3176587" cy="4572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922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94A906-FC81-4456-AAE3-DEEC5326C69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b="1" smtClean="0"/>
              <a:t>Zusammenfassende Kritik:</a:t>
            </a:r>
          </a:p>
        </p:txBody>
      </p:sp>
      <p:sp>
        <p:nvSpPr>
          <p:cNvPr id="23554" name="Inhaltsplatzhalter 2"/>
          <p:cNvSpPr>
            <a:spLocks noGrp="1"/>
          </p:cNvSpPr>
          <p:nvPr>
            <p:ph idx="1"/>
          </p:nvPr>
        </p:nvSpPr>
        <p:spPr>
          <a:xfrm>
            <a:off x="685800" y="2362200"/>
            <a:ext cx="7918450" cy="3733800"/>
          </a:xfrm>
        </p:spPr>
        <p:txBody>
          <a:bodyPr/>
          <a:lstStyle/>
          <a:p>
            <a:pPr eaLnBrk="1" hangingPunct="1"/>
            <a:r>
              <a:rPr lang="de-DE" sz="2000" smtClean="0"/>
              <a:t>VO verschlechtert Datenschutz für die Beschäftigten!</a:t>
            </a:r>
          </a:p>
          <a:p>
            <a:pPr eaLnBrk="1" hangingPunct="1"/>
            <a:r>
              <a:rPr lang="de-DE" sz="2000" smtClean="0"/>
              <a:t>VO-Charakter ist aus deutscher Verfassungssicht problematisch!</a:t>
            </a:r>
          </a:p>
          <a:p>
            <a:pPr eaLnBrk="1" hangingPunct="1"/>
            <a:r>
              <a:rPr lang="de-DE" sz="2000" smtClean="0"/>
              <a:t>Betrieblicher Datenschutzbeauftragter ab 250 Beschäftigte ist ein gravierender Rückschritt im Datenschutzrecht!</a:t>
            </a:r>
          </a:p>
          <a:p>
            <a:pPr eaLnBrk="1" hangingPunct="1"/>
            <a:r>
              <a:rPr lang="de-DE" sz="2000" smtClean="0"/>
              <a:t>Keine klare Regelungen für den Beschäftigtendatenschutz!</a:t>
            </a:r>
          </a:p>
          <a:p>
            <a:pPr eaLnBrk="1" hangingPunct="1"/>
            <a:r>
              <a:rPr lang="de-DE" sz="2000" smtClean="0"/>
              <a:t>Zu viele Ermächtigungen für „delegated acts“!</a:t>
            </a:r>
          </a:p>
          <a:p>
            <a:pPr eaLnBrk="1" hangingPunct="1"/>
            <a:r>
              <a:rPr lang="de-DE" sz="2000" smtClean="0"/>
              <a:t>Die Stellung der Datenschutzbehörden wird geschwächt!</a:t>
            </a:r>
          </a:p>
          <a:p>
            <a:pPr eaLnBrk="1" hangingPunct="1"/>
            <a:r>
              <a:rPr lang="de-DE" sz="2000" smtClean="0"/>
              <a:t>Der Datenschutz im Sinne der EU Grundrechtecharta kommt zu kurz!</a:t>
            </a:r>
          </a:p>
          <a:p>
            <a:pPr eaLnBrk="1" hangingPunct="1"/>
            <a:r>
              <a:rPr lang="de-DE" sz="2000" smtClean="0"/>
              <a:t>Binnenmarkt Vorrang vor Bürgerrechten!</a:t>
            </a:r>
          </a:p>
          <a:p>
            <a:pPr eaLnBrk="1" hangingPunct="1"/>
            <a:endParaRPr lang="de-DE" sz="2000" smtClean="0"/>
          </a:p>
          <a:p>
            <a:pPr eaLnBrk="1" hangingPunct="1"/>
            <a:endParaRPr lang="de-DE" sz="2000" smtClean="0"/>
          </a:p>
        </p:txBody>
      </p:sp>
      <p:sp>
        <p:nvSpPr>
          <p:cNvPr id="1024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/>
              <a:t>Kerstin Jerchel, ver.di Bundesverwaltung</a:t>
            </a:r>
          </a:p>
        </p:txBody>
      </p:sp>
      <p:sp>
        <p:nvSpPr>
          <p:cNvPr id="1024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CE0A8C-5098-4D80-8B0A-8B6E0DA2A81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.di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CD003B"/>
      </a:accent2>
      <a:accent3>
        <a:srgbClr val="FFFFFF"/>
      </a:accent3>
      <a:accent4>
        <a:srgbClr val="000000"/>
      </a:accent4>
      <a:accent5>
        <a:srgbClr val="DAEDEF"/>
      </a:accent5>
      <a:accent6>
        <a:srgbClr val="BA0035"/>
      </a:accent6>
      <a:hlink>
        <a:srgbClr val="009999"/>
      </a:hlink>
      <a:folHlink>
        <a:srgbClr val="99CC00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14-04-10 Präsentation AG Gleichbehandlungspolitik</Template>
  <TotalTime>0</TotalTime>
  <Words>426</Words>
  <Application>Microsoft Office PowerPoint</Application>
  <PresentationFormat>Bildschirmpräsentation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ver.di</vt:lpstr>
      <vt:lpstr>Folie 1</vt:lpstr>
      <vt:lpstr>Übersicht zum Datenschutz in Deutschland:</vt:lpstr>
      <vt:lpstr>Datenschutz als Grundrecht:</vt:lpstr>
      <vt:lpstr>Grundsätze des BDSG:</vt:lpstr>
      <vt:lpstr>Weitere Akteure im Datenschutz: </vt:lpstr>
      <vt:lpstr>Geplante EU-Datenschutzverordnung:</vt:lpstr>
      <vt:lpstr>Auswirkungen der VO in Deutschland:</vt:lpstr>
      <vt:lpstr>Weitere Auswirkungen:</vt:lpstr>
      <vt:lpstr>Zusammenfassende Kritik:</vt:lpstr>
      <vt:lpstr>Folie 10</vt:lpstr>
    </vt:vector>
  </TitlesOfParts>
  <Company>ver.di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kejerche</dc:creator>
  <cp:lastModifiedBy>GPA-djp</cp:lastModifiedBy>
  <cp:revision>49</cp:revision>
  <dcterms:created xsi:type="dcterms:W3CDTF">2010-12-07T13:58:32Z</dcterms:created>
  <dcterms:modified xsi:type="dcterms:W3CDTF">2012-04-18T09:27:23Z</dcterms:modified>
</cp:coreProperties>
</file>